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Lst>
  <p:notesMasterIdLst>
    <p:notesMasterId r:id="rId21"/>
  </p:notesMasterIdLst>
  <p:handoutMasterIdLst>
    <p:handoutMasterId r:id="rId22"/>
  </p:handoutMasterIdLst>
  <p:sldIdLst>
    <p:sldId id="257" r:id="rId5"/>
    <p:sldId id="389" r:id="rId6"/>
    <p:sldId id="384" r:id="rId7"/>
    <p:sldId id="392" r:id="rId8"/>
    <p:sldId id="317" r:id="rId9"/>
    <p:sldId id="277" r:id="rId10"/>
    <p:sldId id="278" r:id="rId11"/>
    <p:sldId id="279" r:id="rId12"/>
    <p:sldId id="268" r:id="rId13"/>
    <p:sldId id="272" r:id="rId14"/>
    <p:sldId id="321" r:id="rId15"/>
    <p:sldId id="391" r:id="rId16"/>
    <p:sldId id="393" r:id="rId17"/>
    <p:sldId id="394" r:id="rId18"/>
    <p:sldId id="395" r:id="rId19"/>
    <p:sldId id="39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63" d="100"/>
          <a:sy n="63" d="100"/>
        </p:scale>
        <p:origin x="804" y="5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12/4/2022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10</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6169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2420300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7392978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860401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17372585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4024532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10012364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590554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93549341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190974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68376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657179576"/>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3151865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418899151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39935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02057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93262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95307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59698633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4371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955535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3319652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341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7700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8226167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8">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9">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0">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1">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59661518"/>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4" r:id="rId24"/>
    <p:sldLayoutId id="2147483815" r:id="rId25"/>
    <p:sldLayoutId id="2147483734" r:id="rId26"/>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msdvetmanual.com/veterinary/generalized-conditions/clostridial-diseases/enterotoxemias-in-animals"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hyperlink" Target="https://www.msdvetmanual.com/veterinary/generalized-conditions/clostridial-diseases/botulism-in-animals" TargetMode="External"/><Relationship Id="rId4" Type="http://schemas.openxmlformats.org/officeDocument/2006/relationships/hyperlink" Target="https://www.msdvetmanual.com/veterinary/generalized-conditions/clostridial-diseases/tetanus-in-animal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630160" y="2143759"/>
            <a:ext cx="3934778" cy="1292689"/>
          </a:xfrm>
        </p:spPr>
        <p:txBody>
          <a:bodyPr anchor="b" anchorCtr="0">
            <a:noAutofit/>
          </a:bodyPr>
          <a:lstStyle/>
          <a:p>
            <a:pPr algn="ctr"/>
            <a:r>
              <a:rPr lang="en-US" dirty="0">
                <a:latin typeface="Times New Roman" panose="02020603050405020304" pitchFamily="18" charset="0"/>
                <a:cs typeface="Times New Roman" panose="02020603050405020304" pitchFamily="18" charset="0"/>
              </a:rPr>
              <a:t>Clostridial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Diseases </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p:txBody>
          <a:bodyPr>
            <a:normAutofit/>
          </a:bodyPr>
          <a:lstStyle/>
          <a:p>
            <a:r>
              <a:rPr lang="en-US" sz="2800" b="1" dirty="0">
                <a:latin typeface="Times New Roman" panose="02020603050405020304" pitchFamily="18" charset="0"/>
                <a:cs typeface="Times New Roman" panose="02020603050405020304" pitchFamily="18" charset="0"/>
              </a:rPr>
              <a:t>By </a:t>
            </a:r>
          </a:p>
          <a:p>
            <a:r>
              <a:rPr lang="en-US" sz="2800" b="1" dirty="0">
                <a:latin typeface="Times New Roman" panose="02020603050405020304" pitchFamily="18" charset="0"/>
                <a:cs typeface="Times New Roman" panose="02020603050405020304" pitchFamily="18" charset="0"/>
              </a:rPr>
              <a:t>Dr. Hussein </a:t>
            </a:r>
            <a:r>
              <a:rPr lang="en-US" sz="2800" b="1" dirty="0" err="1">
                <a:latin typeface="Times New Roman" panose="02020603050405020304" pitchFamily="18" charset="0"/>
                <a:cs typeface="Times New Roman" panose="02020603050405020304" pitchFamily="18" charset="0"/>
              </a:rPr>
              <a:t>AlNaji</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2A9D9C3-8FA6-6D41-C2B9-2BFA77005B84}"/>
              </a:ext>
            </a:extLst>
          </p:cNvPr>
          <p:cNvSpPr txBox="1"/>
          <p:nvPr/>
        </p:nvSpPr>
        <p:spPr>
          <a:xfrm>
            <a:off x="193040" y="0"/>
            <a:ext cx="11785600" cy="5880905"/>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In calves, signs include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Diarrhea, dysentery, and acute abdominal pain accompanied by violent bellowing and aimless running.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There may be additional nervous signs, including tetany and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opisthotonus</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In very acute cases, death occurs in a few hours, sometimes without diarrhea being evident.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In less severe cases, the illness lasts for about 4 days and recovery is slow, usually requiring 10 to 14 days.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Struck in adult sheep</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manifested only by sudden death with no clinical signs observed beforehand. Occasionally death is preceded by abdominal pain and convulsions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46300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327342" y="2344420"/>
            <a:ext cx="11590337" cy="4076700"/>
          </a:xfrm>
        </p:spPr>
        <p:txBody>
          <a:bodyPr/>
          <a:lstStyle/>
          <a:p>
            <a:pPr>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Clostridial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enterotoxicosis</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in dogs</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Include two form.</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Acute clostridial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enterotoxicosis</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Typically causes sudden bloody stomach and intestinal inflammation called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acute hemorrhagic gastroenteritis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most common sign is large-bowel diarrhea with mucus, small amounts of fresh blood, small amounts of stool, and straining to defecate. </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1" r="11"/>
          <a:stretch/>
        </p:blipFill>
        <p:spPr>
          <a:xfrm>
            <a:off x="0" y="-50800"/>
            <a:ext cx="12192000" cy="2184400"/>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3521561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198566" y="679572"/>
            <a:ext cx="6029514" cy="5162428"/>
          </a:xfrm>
        </p:spPr>
        <p:txBody>
          <a:bodyPr/>
          <a:lstStyle/>
          <a:p>
            <a:pPr marL="0" lvl="0" indent="0" algn="just" rtl="0">
              <a:lnSpc>
                <a:spcPct val="150000"/>
              </a:lnSpc>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B. Chronic clostridial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enterotoxicosis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 Characterized by intermittent episodes recurring every 4-6 weeks. These episodes may persist for months to years. Other signs include vomiting, flatulence, blood in the stool, abdominal discomfort, and general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unthriftiness</a:t>
            </a:r>
            <a:r>
              <a:rPr lang="en-US" dirty="0">
                <a:effectLst/>
                <a:latin typeface="Times New Roman" panose="02020603050405020304" pitchFamily="18" charset="0"/>
                <a:ea typeface="Calibri" panose="020F0502020204030204" pitchFamily="34" charset="0"/>
                <a:cs typeface="Times New Roman" panose="02020603050405020304" pitchFamily="18" charset="0"/>
              </a:rPr>
              <a:t> (failure to grow and develop normally). </a:t>
            </a:r>
          </a:p>
          <a:p>
            <a:endParaRPr lang="en-US" dirty="0">
              <a:latin typeface="Times New Roman" panose="02020603050405020304" pitchFamily="18" charset="0"/>
              <a:cs typeface="Times New Roman" panose="02020603050405020304" pitchFamily="18" charset="0"/>
            </a:endParaRP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l="5" r="5"/>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l="5" r="5"/>
          <a:stretch/>
        </p:blipFill>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3247798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069BAC-CE7A-A9FB-543F-3551054C1C51}"/>
              </a:ext>
            </a:extLst>
          </p:cNvPr>
          <p:cNvSpPr>
            <a:spLocks noGrp="1"/>
          </p:cNvSpPr>
          <p:nvPr>
            <p:ph type="sldNum" sz="quarter" idx="12"/>
          </p:nvPr>
        </p:nvSpPr>
        <p:spPr/>
        <p:txBody>
          <a:bodyPr/>
          <a:lstStyle/>
          <a:p>
            <a:fld id="{DBA1B0FB-D917-4C8C-928F-313BD683BF39}" type="slidenum">
              <a:rPr lang="en-US" smtClean="0"/>
              <a:t>13</a:t>
            </a:fld>
            <a:endParaRPr lang="en-US"/>
          </a:p>
        </p:txBody>
      </p:sp>
      <p:sp>
        <p:nvSpPr>
          <p:cNvPr id="6" name="TextBox 5">
            <a:extLst>
              <a:ext uri="{FF2B5EF4-FFF2-40B4-BE49-F238E27FC236}">
                <a16:creationId xmlns:a16="http://schemas.microsoft.com/office/drawing/2014/main" id="{B35E1D18-2FA3-D7F2-515D-66E01E81B160}"/>
              </a:ext>
            </a:extLst>
          </p:cNvPr>
          <p:cNvSpPr txBox="1"/>
          <p:nvPr/>
        </p:nvSpPr>
        <p:spPr>
          <a:xfrm>
            <a:off x="294640" y="799309"/>
            <a:ext cx="11033760" cy="5224315"/>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NECROPSY FINDINGS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major lesion in all species is hemorrhagic enteritis, with ulceration of the mucosa in some cases. </a:t>
            </a: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type B infections the lesions occur as localized areas of necrosis, usually most evident in the ileum. The intestinal mucosa is dark red and the ulcers are large (up to 2.5 cm in diameter) and almost transmural.</a:t>
            </a: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type C infection the areas of necrosis are more extensive, involving entire segments of small intestine and often inducing a peritonitis.7 Subendocardial and subepicardial hemorrhages are common in ruminants dying of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enterotoxemia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737197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D00DEA-878D-736D-3CB4-094DC8AD64A3}"/>
              </a:ext>
            </a:extLst>
          </p:cNvPr>
          <p:cNvSpPr>
            <a:spLocks noGrp="1"/>
          </p:cNvSpPr>
          <p:nvPr>
            <p:ph type="sldNum" sz="quarter" idx="12"/>
          </p:nvPr>
        </p:nvSpPr>
        <p:spPr/>
        <p:txBody>
          <a:bodyPr/>
          <a:lstStyle/>
          <a:p>
            <a:fld id="{DBA1B0FB-D917-4C8C-928F-313BD683BF39}" type="slidenum">
              <a:rPr lang="en-US" smtClean="0"/>
              <a:t>14</a:t>
            </a:fld>
            <a:endParaRPr lang="en-US"/>
          </a:p>
        </p:txBody>
      </p:sp>
      <p:sp>
        <p:nvSpPr>
          <p:cNvPr id="6" name="TextBox 5">
            <a:extLst>
              <a:ext uri="{FF2B5EF4-FFF2-40B4-BE49-F238E27FC236}">
                <a16:creationId xmlns:a16="http://schemas.microsoft.com/office/drawing/2014/main" id="{47694BB1-2C89-64DC-A1F1-C70D25D90073}"/>
              </a:ext>
            </a:extLst>
          </p:cNvPr>
          <p:cNvSpPr txBox="1"/>
          <p:nvPr/>
        </p:nvSpPr>
        <p:spPr>
          <a:xfrm>
            <a:off x="203200" y="437671"/>
            <a:ext cx="11541760" cy="6640087"/>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TREATMENT </a:t>
            </a: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individual cases the disease is often too acute for effective therapy but fluid and supportive therapy are indicated. </a:t>
            </a: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Hyperimmune serum is the specific therapy and the major therapy of value.</a:t>
            </a: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Oral and parenteral administration of penicillin may prevent further proliferation of organisms and production of toxins.</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CONTROL</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Vaccination, preferably with type-specific toxoid or bacterin, is the specific preventive measure</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89419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970DFB-94F0-60B1-C524-6D18580048A3}"/>
              </a:ext>
            </a:extLst>
          </p:cNvPr>
          <p:cNvSpPr>
            <a:spLocks noGrp="1"/>
          </p:cNvSpPr>
          <p:nvPr>
            <p:ph type="sldNum" sz="quarter" idx="12"/>
          </p:nvPr>
        </p:nvSpPr>
        <p:spPr/>
        <p:txBody>
          <a:bodyPr/>
          <a:lstStyle/>
          <a:p>
            <a:fld id="{DBA1B0FB-D917-4C8C-928F-313BD683BF39}" type="slidenum">
              <a:rPr lang="en-US" smtClean="0"/>
              <a:t>15</a:t>
            </a:fld>
            <a:endParaRPr lang="en-US"/>
          </a:p>
        </p:txBody>
      </p:sp>
      <p:sp>
        <p:nvSpPr>
          <p:cNvPr id="6" name="TextBox 5">
            <a:extLst>
              <a:ext uri="{FF2B5EF4-FFF2-40B4-BE49-F238E27FC236}">
                <a16:creationId xmlns:a16="http://schemas.microsoft.com/office/drawing/2014/main" id="{8539B42C-53BF-DF1E-A7B5-BBC7749DED43}"/>
              </a:ext>
            </a:extLst>
          </p:cNvPr>
          <p:cNvSpPr txBox="1"/>
          <p:nvPr/>
        </p:nvSpPr>
        <p:spPr>
          <a:xfrm>
            <a:off x="365760" y="399318"/>
            <a:ext cx="9986780" cy="1797736"/>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DIFFERENTIAL DIAGNOSIS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The rapid course and typical necropsy findings suggest the diagnosis, but the major differential is with other causes of diarrhea in young animals.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7EF580-68C9-1D72-C352-D2BCAEA5FDCA}"/>
              </a:ext>
            </a:extLst>
          </p:cNvPr>
          <p:cNvSpPr txBox="1"/>
          <p:nvPr/>
        </p:nvSpPr>
        <p:spPr>
          <a:xfrm>
            <a:off x="477520" y="2664151"/>
            <a:ext cx="4307840" cy="3459730"/>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All species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Enteritis associated with Clostridium perfringens type A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Salmonellosis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Enteric colibacillosis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Cryptosporidiosis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1061ABD-CC0D-0D4B-5F17-A98F221406E7}"/>
              </a:ext>
            </a:extLst>
          </p:cNvPr>
          <p:cNvSpPr txBox="1"/>
          <p:nvPr/>
        </p:nvSpPr>
        <p:spPr>
          <a:xfrm>
            <a:off x="6778761" y="2750177"/>
            <a:ext cx="3992878" cy="3008324"/>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Foals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Enteritis associated with: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Strongyloides</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westeri</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Arial" panose="020B0604020202020204" pitchFamily="34" charset="0"/>
              </a:rPr>
              <a:t>Clostridium difficile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rabicPeriod"/>
            </a:pPr>
            <a:r>
              <a:rPr lang="en-US" sz="2400" dirty="0" err="1">
                <a:effectLst/>
                <a:latin typeface="Times New Roman" panose="02020603050405020304" pitchFamily="18" charset="0"/>
                <a:ea typeface="Calibri" panose="020F0502020204030204" pitchFamily="34" charset="0"/>
                <a:cs typeface="Arial" panose="020B0604020202020204" pitchFamily="34" charset="0"/>
              </a:rPr>
              <a:t>Actinobacillus</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equul</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439263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7F85D8-4EC6-5B84-BC2C-4739A10BAA4F}"/>
              </a:ext>
            </a:extLst>
          </p:cNvPr>
          <p:cNvSpPr>
            <a:spLocks noGrp="1"/>
          </p:cNvSpPr>
          <p:nvPr>
            <p:ph type="sldNum" sz="quarter" idx="12"/>
          </p:nvPr>
        </p:nvSpPr>
        <p:spPr/>
        <p:txBody>
          <a:bodyPr/>
          <a:lstStyle/>
          <a:p>
            <a:fld id="{DBA1B0FB-D917-4C8C-928F-313BD683BF39}" type="slidenum">
              <a:rPr lang="en-US" smtClean="0"/>
              <a:t>16</a:t>
            </a:fld>
            <a:endParaRPr lang="en-US"/>
          </a:p>
        </p:txBody>
      </p:sp>
      <p:sp>
        <p:nvSpPr>
          <p:cNvPr id="6" name="TextBox 5">
            <a:extLst>
              <a:ext uri="{FF2B5EF4-FFF2-40B4-BE49-F238E27FC236}">
                <a16:creationId xmlns:a16="http://schemas.microsoft.com/office/drawing/2014/main" id="{0BE963D1-F09A-8EE2-7E3A-58ED9D817C79}"/>
              </a:ext>
            </a:extLst>
          </p:cNvPr>
          <p:cNvSpPr txBox="1"/>
          <p:nvPr/>
        </p:nvSpPr>
        <p:spPr>
          <a:xfrm>
            <a:off x="3048000" y="2253553"/>
            <a:ext cx="6096000" cy="1741631"/>
          </a:xfrm>
          <a:prstGeom prst="rect">
            <a:avLst/>
          </a:prstGeom>
          <a:noFill/>
        </p:spPr>
        <p:txBody>
          <a:bodyPr wrap="square">
            <a:spAutoFit/>
          </a:bodyPr>
          <a:lstStyle/>
          <a:p>
            <a:pPr algn="just">
              <a:lnSpc>
                <a:spcPct val="150000"/>
              </a:lnSpc>
              <a:spcAft>
                <a:spcPts val="800"/>
              </a:spcAft>
            </a:pPr>
            <a:r>
              <a:rPr lang="en-US" sz="8000" b="1" dirty="0">
                <a:effectLst/>
                <a:latin typeface="Times New Roman" panose="02020603050405020304" pitchFamily="18" charset="0"/>
                <a:ea typeface="Calibri" panose="020F0502020204030204" pitchFamily="34" charset="0"/>
                <a:cs typeface="Arial" panose="020B0604020202020204" pitchFamily="34" charset="0"/>
              </a:rPr>
              <a:t>Thank you </a:t>
            </a:r>
            <a:endParaRPr lang="en-US" sz="8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25841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286703" y="391306"/>
            <a:ext cx="8989377" cy="5073286"/>
          </a:xfrm>
        </p:spPr>
        <p:txBody>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Clostridia are the oldest known disease causing agent (pathogen) affecting livestock and other species. They are not contagious but are highly infectious and are ubiquitous worldwide.</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Clostridia are prokaryotic bacteria of the phylum Firmicutes, which are large, anaerobic, spore-forming, rod-shaped, gram-positive organisms. They can be living cells (vegetative forms) or dormant spores. Their natural habitats are soils and intestinal tracts of animals, including humans.</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9580880" y="1171901"/>
            <a:ext cx="2322647" cy="3052318"/>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639751" y="4467352"/>
            <a:ext cx="2263776" cy="22637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3</a:t>
            </a:fld>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166413" y="295728"/>
            <a:ext cx="8503920" cy="5820591"/>
          </a:xfrm>
          <a:noFill/>
        </p:spPr>
        <p:txBody>
          <a:bodyPr>
            <a:noAutofit/>
          </a:bodyPr>
          <a:lstStyle/>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Clostridial diseases can be divided into two categories:</a:t>
            </a:r>
          </a:p>
          <a:p>
            <a:pPr marL="0" lvl="0" indent="0" algn="just">
              <a:lnSpc>
                <a:spcPct val="150000"/>
              </a:lnSpc>
              <a:spcAft>
                <a:spcPts val="800"/>
              </a:spcAft>
              <a:buSzPts val="100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those in which the organisms actively invade or when locally dormant spores are activated and reproduce in tissues of the host, with the production of toxins that enhance the spread of infection (the gas-gangrene group, the clostridial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cellulitides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group)</a:t>
            </a:r>
          </a:p>
          <a:p>
            <a:pPr marL="0" lvl="0" indent="0" algn="just">
              <a:lnSpc>
                <a:spcPct val="150000"/>
              </a:lnSpc>
              <a:spcAft>
                <a:spcPts val="800"/>
              </a:spcAft>
              <a:buSzPts val="100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those characterized by toxemia resulting from the absorption of toxins produced by organisms within the digestive system (the </a:t>
            </a:r>
            <a:r>
              <a:rPr lang="en-US" sz="2400" u="sng"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tooltip="Enterotoxemias in Animals"/>
              </a:rPr>
              <a:t>enterotoxemias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devitalized tissue (</a:t>
            </a:r>
            <a:r>
              <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Tetanus in Animals"/>
              </a:rPr>
              <a:t>tetanus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or in food or carrion outside the body (</a:t>
            </a:r>
            <a:r>
              <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tooltip="Botulism in Animals"/>
              </a:rPr>
              <a:t>botulism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8971491" y="1188720"/>
            <a:ext cx="3054096" cy="4927600"/>
          </a:xfrm>
        </p:spPr>
      </p:pic>
    </p:spTree>
    <p:extLst>
      <p:ext uri="{BB962C8B-B14F-4D97-AF65-F5344CB8AC3E}">
        <p14:creationId xmlns:p14="http://schemas.microsoft.com/office/powerpoint/2010/main" val="215888655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37E51-A91F-9637-3F2C-713686EA28DE}"/>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777B223-2B50-DF49-09F7-050B600B3A8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B4653A8-964F-3D18-49B5-5128F5B4DE52}"/>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6" name="TextBox 5">
            <a:extLst>
              <a:ext uri="{FF2B5EF4-FFF2-40B4-BE49-F238E27FC236}">
                <a16:creationId xmlns:a16="http://schemas.microsoft.com/office/drawing/2014/main" id="{D522A3DF-261D-7485-17DA-898EA096F047}"/>
              </a:ext>
            </a:extLst>
          </p:cNvPr>
          <p:cNvSpPr txBox="1"/>
          <p:nvPr/>
        </p:nvSpPr>
        <p:spPr>
          <a:xfrm>
            <a:off x="447040" y="679572"/>
            <a:ext cx="8981440" cy="3103735"/>
          </a:xfrm>
          <a:prstGeom prst="rect">
            <a:avLst/>
          </a:prstGeom>
          <a:noFill/>
        </p:spPr>
        <p:txBody>
          <a:bodyPr wrap="square">
            <a:spAutoFit/>
          </a:bodyPr>
          <a:lstStyle/>
          <a:p>
            <a:pPr algn="just">
              <a:lnSpc>
                <a:spcPct val="150000"/>
              </a:lnSpc>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Clostridial diseases are not spread from animal to animal or from animals to humans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They have been classified into three forms:</a:t>
            </a:r>
          </a:p>
          <a:p>
            <a:pPr marL="457200" indent="-4572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Histotoxic diseases</a:t>
            </a:r>
          </a:p>
          <a:p>
            <a:pPr marL="457200" indent="-4572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Neurotoxic diseases</a:t>
            </a:r>
          </a:p>
          <a:p>
            <a:pPr marL="457200" indent="-4572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enteric diseases</a:t>
            </a:r>
          </a:p>
        </p:txBody>
      </p:sp>
    </p:spTree>
    <p:extLst>
      <p:ext uri="{BB962C8B-B14F-4D97-AF65-F5344CB8AC3E}">
        <p14:creationId xmlns:p14="http://schemas.microsoft.com/office/powerpoint/2010/main" val="21671916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5</a:t>
            </a:fld>
            <a:endParaRPr lang="en-US"/>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152400" y="129370"/>
            <a:ext cx="11724640" cy="6616870"/>
          </a:xfrm>
        </p:spPr>
        <p:txBody>
          <a:bodyPr vert="horz" wrap="square" lIns="0" tIns="0" rIns="0" bIns="0" rtlCol="0">
            <a:noAutofit/>
          </a:bodyPr>
          <a:lstStyle/>
          <a:p>
            <a:pPr algn="just">
              <a:lnSpc>
                <a:spcPct val="150000"/>
              </a:lnSpc>
              <a:spcAft>
                <a:spcPts val="800"/>
              </a:spcAft>
            </a:pP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Enterotoxemias</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in Animals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Clostridium perfringens Infections)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diseases that are produced by these organisms in the different animal species, and the organisms’ names, are as follows: </a:t>
            </a:r>
          </a:p>
          <a:p>
            <a:pPr marL="742950" lvl="1" indent="-28575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Lamb dysentery associated with C. perfringens type B. 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enterotoxemia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young lambs is also associated with C. perfringens type C. </a:t>
            </a:r>
          </a:p>
          <a:p>
            <a:pPr marL="742950" lvl="1" indent="-28575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enterotoxemia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associated with C. perfringens type C and rarely by type B. </a:t>
            </a:r>
          </a:p>
          <a:p>
            <a:pPr marL="742950" lvl="1" indent="-28575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Foal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enterotoxemia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associated with C. perfringens types C and B.</a:t>
            </a:r>
          </a:p>
          <a:p>
            <a:pPr marL="742950" lvl="1" indent="-28575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enterotoxemia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associated with C. perfringens types B and C (and rarely E). </a:t>
            </a:r>
          </a:p>
          <a:p>
            <a:pPr marL="742950" lvl="1" indent="-28575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Struck, associated with C. perfringens type C, affects adult sheep, particularly when feed is abundant.</a:t>
            </a:r>
          </a:p>
          <a:p>
            <a:pPr marL="0" indent="0">
              <a:lnSpc>
                <a:spcPct val="100000"/>
              </a:lnSpc>
              <a:buNone/>
            </a:pPr>
            <a:endParaRPr lang="en-US" kern="1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600218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646111" y="452718"/>
            <a:ext cx="2025969" cy="610698"/>
          </a:xfrm>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Pathogenesis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a:lstStyle/>
          <a:p>
            <a:fld id="{DBA1B0FB-D917-4C8C-928F-313BD683BF39}" type="slidenum">
              <a:rPr lang="en-US" smtClean="0"/>
              <a:pPr/>
              <a:t>6</a:t>
            </a:fld>
            <a:endParaRPr lang="en-US"/>
          </a:p>
        </p:txBody>
      </p:sp>
      <p:sp>
        <p:nvSpPr>
          <p:cNvPr id="8" name="Rectangle: Rounded Corners 7">
            <a:extLst>
              <a:ext uri="{FF2B5EF4-FFF2-40B4-BE49-F238E27FC236}">
                <a16:creationId xmlns:a16="http://schemas.microsoft.com/office/drawing/2014/main" id="{7AF4EC84-7168-BF14-75D2-BC21703A968A}"/>
              </a:ext>
            </a:extLst>
          </p:cNvPr>
          <p:cNvSpPr/>
          <p:nvPr/>
        </p:nvSpPr>
        <p:spPr>
          <a:xfrm>
            <a:off x="646111" y="1063416"/>
            <a:ext cx="2212975" cy="1557864"/>
          </a:xfrm>
          <a:prstGeom prst="roundRect">
            <a:avLst/>
          </a:prstGeom>
          <a:noFill/>
          <a:ln w="57150" cap="flat" cmpd="sng" algn="ctr">
            <a:solidFill>
              <a:schemeClr val="tx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The organism is ingested with contaminated materials </a:t>
            </a:r>
            <a:endParaRPr kumimoji="0" lang="en-US" sz="2000" b="0" i="0" u="none" strike="noStrike" kern="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0E0ABED2-0F4E-FC0C-07F2-527DBEB5077D}"/>
              </a:ext>
            </a:extLst>
          </p:cNvPr>
          <p:cNvSpPr/>
          <p:nvPr/>
        </p:nvSpPr>
        <p:spPr>
          <a:xfrm>
            <a:off x="2859086" y="1430868"/>
            <a:ext cx="1097280" cy="8229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950B5D4-A7AB-61EC-968F-3E366796D729}"/>
              </a:ext>
            </a:extLst>
          </p:cNvPr>
          <p:cNvSpPr/>
          <p:nvPr/>
        </p:nvSpPr>
        <p:spPr>
          <a:xfrm>
            <a:off x="3965573" y="1012616"/>
            <a:ext cx="4270063" cy="1557864"/>
          </a:xfrm>
          <a:prstGeom prst="roundRect">
            <a:avLst>
              <a:gd name="adj" fmla="val 16667"/>
            </a:avLst>
          </a:prstGeom>
          <a:noFill/>
          <a:ln w="57150" cap="flat" cmpd="sng" algn="ctr">
            <a:solidFill>
              <a:schemeClr val="tx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Produced the toxin and damage mucosal after that proliferate and attachment to the epithelial cells of the intestinal villus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Arrow: Right 11">
            <a:extLst>
              <a:ext uri="{FF2B5EF4-FFF2-40B4-BE49-F238E27FC236}">
                <a16:creationId xmlns:a16="http://schemas.microsoft.com/office/drawing/2014/main" id="{F57AC923-18C6-2760-D400-B7930D26F394}"/>
              </a:ext>
            </a:extLst>
          </p:cNvPr>
          <p:cNvSpPr/>
          <p:nvPr/>
        </p:nvSpPr>
        <p:spPr>
          <a:xfrm>
            <a:off x="8244843" y="1380068"/>
            <a:ext cx="1097280" cy="8229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23C5DC8-B16D-E023-314C-37EB9F1BB1A0}"/>
              </a:ext>
            </a:extLst>
          </p:cNvPr>
          <p:cNvSpPr/>
          <p:nvPr/>
        </p:nvSpPr>
        <p:spPr>
          <a:xfrm>
            <a:off x="9351330" y="1012616"/>
            <a:ext cx="2454590" cy="2787224"/>
          </a:xfrm>
          <a:prstGeom prst="roundRect">
            <a:avLst/>
          </a:prstGeom>
          <a:noFill/>
          <a:ln w="57150" cap="flat" cmpd="sng" algn="ctr">
            <a:solidFill>
              <a:schemeClr val="tx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Toxigenic strains of C. perfringens types B and C produce both α- and β-toxins.</a:t>
            </a:r>
            <a:endParaRPr kumimoji="0" lang="en-US" sz="2000" b="0" i="0" u="none" strike="noStrike" kern="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id="{45B8176A-4323-2346-B0B2-92159F4ECF0B}"/>
              </a:ext>
            </a:extLst>
          </p:cNvPr>
          <p:cNvSpPr/>
          <p:nvPr/>
        </p:nvSpPr>
        <p:spPr>
          <a:xfrm rot="10800000">
            <a:off x="7767170" y="3017520"/>
            <a:ext cx="1645597" cy="8229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D2EDA0E-6061-83D5-E63A-0B20027962ED}"/>
              </a:ext>
            </a:extLst>
          </p:cNvPr>
          <p:cNvSpPr/>
          <p:nvPr/>
        </p:nvSpPr>
        <p:spPr>
          <a:xfrm rot="5400000">
            <a:off x="10324625" y="3642360"/>
            <a:ext cx="508000" cy="8229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208FE57-74BE-22A3-5A1E-5AE71451DB8D}"/>
              </a:ext>
            </a:extLst>
          </p:cNvPr>
          <p:cNvSpPr/>
          <p:nvPr/>
        </p:nvSpPr>
        <p:spPr>
          <a:xfrm>
            <a:off x="8493760" y="4307840"/>
            <a:ext cx="3383280" cy="2416384"/>
          </a:xfrm>
          <a:prstGeom prst="roundRect">
            <a:avLst/>
          </a:prstGeom>
          <a:noFill/>
          <a:ln w="57150" cap="flat" cmpd="sng" algn="ctr">
            <a:solidFill>
              <a:schemeClr val="tx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The </a:t>
            </a:r>
            <a:r>
              <a:rPr kumimoji="0" lang="el-GR"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α-</a:t>
            </a:r>
            <a:r>
              <a:rPr kumimoji="0" lang="en-US"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toxin is a lethal toxin It is a phospholipase, and hydrolysis of membrane phospholipids in RBCs, platelets, leukocytes, and endothelial cells results in cell lysis</a:t>
            </a:r>
            <a:endParaRPr kumimoji="0" lang="en-US" sz="2000" b="0" i="0" u="none" strike="noStrike" kern="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1E8D24A-96EC-967D-CD1C-A60994E7AC28}"/>
              </a:ext>
            </a:extLst>
          </p:cNvPr>
          <p:cNvSpPr/>
          <p:nvPr/>
        </p:nvSpPr>
        <p:spPr>
          <a:xfrm>
            <a:off x="4448668" y="2845648"/>
            <a:ext cx="3318502" cy="2787224"/>
          </a:xfrm>
          <a:prstGeom prst="roundRect">
            <a:avLst/>
          </a:prstGeom>
          <a:noFill/>
          <a:ln w="57150" cap="flat" cmpd="sng" algn="ctr">
            <a:solidFill>
              <a:schemeClr val="tx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β-Toxin is a necrotizing toxin and initially produces damage to the microvilli with degeneration with eventual destruction and desquamation of the intestinal .</a:t>
            </a:r>
            <a:endParaRPr kumimoji="0" lang="en-US" sz="2000" b="0" i="0" u="none" strike="noStrike" kern="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p:txBody>
      </p:sp>
      <p:sp>
        <p:nvSpPr>
          <p:cNvPr id="18" name="Arrow: Right 17">
            <a:extLst>
              <a:ext uri="{FF2B5EF4-FFF2-40B4-BE49-F238E27FC236}">
                <a16:creationId xmlns:a16="http://schemas.microsoft.com/office/drawing/2014/main" id="{95734FD1-CC10-6801-33F9-ED1FB658ED45}"/>
              </a:ext>
            </a:extLst>
          </p:cNvPr>
          <p:cNvSpPr/>
          <p:nvPr/>
        </p:nvSpPr>
        <p:spPr>
          <a:xfrm rot="10800000">
            <a:off x="3496862" y="4343401"/>
            <a:ext cx="919007" cy="8229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8F557020-064D-C6BA-6A4C-2D4B45074236}"/>
              </a:ext>
            </a:extLst>
          </p:cNvPr>
          <p:cNvSpPr/>
          <p:nvPr/>
        </p:nvSpPr>
        <p:spPr>
          <a:xfrm>
            <a:off x="751840" y="3840480"/>
            <a:ext cx="2728622" cy="1792392"/>
          </a:xfrm>
          <a:prstGeom prst="roundRect">
            <a:avLst/>
          </a:prstGeom>
          <a:noFill/>
          <a:ln w="57150" cap="flat" cmpd="sng" algn="ctr">
            <a:solidFill>
              <a:schemeClr val="tx1">
                <a:lumMod val="8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Hemorrhagic enteritis and ulceration of the intestinal mucosa</a:t>
            </a:r>
            <a:endParaRPr kumimoji="0" lang="en-US" sz="2000" b="0" i="0" u="none" strike="noStrike" kern="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028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80">
                                          <p:stCondLst>
                                            <p:cond delay="0"/>
                                          </p:stCondLst>
                                        </p:cTn>
                                        <p:tgtEl>
                                          <p:spTgt spid="16"/>
                                        </p:tgtEl>
                                      </p:cBhvr>
                                    </p:animEffect>
                                    <p:anim calcmode="lin" valueType="num">
                                      <p:cBhvr>
                                        <p:cTn id="5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0" dur="26">
                                          <p:stCondLst>
                                            <p:cond delay="650"/>
                                          </p:stCondLst>
                                        </p:cTn>
                                        <p:tgtEl>
                                          <p:spTgt spid="16"/>
                                        </p:tgtEl>
                                      </p:cBhvr>
                                      <p:to x="100000" y="60000"/>
                                    </p:animScale>
                                    <p:animScale>
                                      <p:cBhvr>
                                        <p:cTn id="61" dur="166" decel="50000">
                                          <p:stCondLst>
                                            <p:cond delay="676"/>
                                          </p:stCondLst>
                                        </p:cTn>
                                        <p:tgtEl>
                                          <p:spTgt spid="16"/>
                                        </p:tgtEl>
                                      </p:cBhvr>
                                      <p:to x="100000" y="100000"/>
                                    </p:animScale>
                                    <p:animScale>
                                      <p:cBhvr>
                                        <p:cTn id="62" dur="26">
                                          <p:stCondLst>
                                            <p:cond delay="1312"/>
                                          </p:stCondLst>
                                        </p:cTn>
                                        <p:tgtEl>
                                          <p:spTgt spid="16"/>
                                        </p:tgtEl>
                                      </p:cBhvr>
                                      <p:to x="100000" y="80000"/>
                                    </p:animScale>
                                    <p:animScale>
                                      <p:cBhvr>
                                        <p:cTn id="63" dur="166" decel="50000">
                                          <p:stCondLst>
                                            <p:cond delay="1338"/>
                                          </p:stCondLst>
                                        </p:cTn>
                                        <p:tgtEl>
                                          <p:spTgt spid="16"/>
                                        </p:tgtEl>
                                      </p:cBhvr>
                                      <p:to x="100000" y="100000"/>
                                    </p:animScale>
                                    <p:animScale>
                                      <p:cBhvr>
                                        <p:cTn id="64" dur="26">
                                          <p:stCondLst>
                                            <p:cond delay="1642"/>
                                          </p:stCondLst>
                                        </p:cTn>
                                        <p:tgtEl>
                                          <p:spTgt spid="16"/>
                                        </p:tgtEl>
                                      </p:cBhvr>
                                      <p:to x="100000" y="90000"/>
                                    </p:animScale>
                                    <p:animScale>
                                      <p:cBhvr>
                                        <p:cTn id="65" dur="166" decel="50000">
                                          <p:stCondLst>
                                            <p:cond delay="1668"/>
                                          </p:stCondLst>
                                        </p:cTn>
                                        <p:tgtEl>
                                          <p:spTgt spid="16"/>
                                        </p:tgtEl>
                                      </p:cBhvr>
                                      <p:to x="100000" y="100000"/>
                                    </p:animScale>
                                    <p:animScale>
                                      <p:cBhvr>
                                        <p:cTn id="66" dur="26">
                                          <p:stCondLst>
                                            <p:cond delay="1808"/>
                                          </p:stCondLst>
                                        </p:cTn>
                                        <p:tgtEl>
                                          <p:spTgt spid="16"/>
                                        </p:tgtEl>
                                      </p:cBhvr>
                                      <p:to x="100000" y="95000"/>
                                    </p:animScale>
                                    <p:animScale>
                                      <p:cBhvr>
                                        <p:cTn id="67" dur="166" decel="50000">
                                          <p:stCondLst>
                                            <p:cond delay="1834"/>
                                          </p:stCondLst>
                                        </p:cTn>
                                        <p:tgtEl>
                                          <p:spTgt spid="16"/>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80">
                                          <p:stCondLst>
                                            <p:cond delay="0"/>
                                          </p:stCondLst>
                                        </p:cTn>
                                        <p:tgtEl>
                                          <p:spTgt spid="17"/>
                                        </p:tgtEl>
                                      </p:cBhvr>
                                    </p:animEffect>
                                    <p:anim calcmode="lin" valueType="num">
                                      <p:cBhvr>
                                        <p:cTn id="7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8" dur="26">
                                          <p:stCondLst>
                                            <p:cond delay="650"/>
                                          </p:stCondLst>
                                        </p:cTn>
                                        <p:tgtEl>
                                          <p:spTgt spid="17"/>
                                        </p:tgtEl>
                                      </p:cBhvr>
                                      <p:to x="100000" y="60000"/>
                                    </p:animScale>
                                    <p:animScale>
                                      <p:cBhvr>
                                        <p:cTn id="79" dur="166" decel="50000">
                                          <p:stCondLst>
                                            <p:cond delay="676"/>
                                          </p:stCondLst>
                                        </p:cTn>
                                        <p:tgtEl>
                                          <p:spTgt spid="17"/>
                                        </p:tgtEl>
                                      </p:cBhvr>
                                      <p:to x="100000" y="100000"/>
                                    </p:animScale>
                                    <p:animScale>
                                      <p:cBhvr>
                                        <p:cTn id="80" dur="26">
                                          <p:stCondLst>
                                            <p:cond delay="1312"/>
                                          </p:stCondLst>
                                        </p:cTn>
                                        <p:tgtEl>
                                          <p:spTgt spid="17"/>
                                        </p:tgtEl>
                                      </p:cBhvr>
                                      <p:to x="100000" y="80000"/>
                                    </p:animScale>
                                    <p:animScale>
                                      <p:cBhvr>
                                        <p:cTn id="81" dur="166" decel="50000">
                                          <p:stCondLst>
                                            <p:cond delay="1338"/>
                                          </p:stCondLst>
                                        </p:cTn>
                                        <p:tgtEl>
                                          <p:spTgt spid="17"/>
                                        </p:tgtEl>
                                      </p:cBhvr>
                                      <p:to x="100000" y="100000"/>
                                    </p:animScale>
                                    <p:animScale>
                                      <p:cBhvr>
                                        <p:cTn id="82" dur="26">
                                          <p:stCondLst>
                                            <p:cond delay="1642"/>
                                          </p:stCondLst>
                                        </p:cTn>
                                        <p:tgtEl>
                                          <p:spTgt spid="17"/>
                                        </p:tgtEl>
                                      </p:cBhvr>
                                      <p:to x="100000" y="90000"/>
                                    </p:animScale>
                                    <p:animScale>
                                      <p:cBhvr>
                                        <p:cTn id="83" dur="166" decel="50000">
                                          <p:stCondLst>
                                            <p:cond delay="1668"/>
                                          </p:stCondLst>
                                        </p:cTn>
                                        <p:tgtEl>
                                          <p:spTgt spid="17"/>
                                        </p:tgtEl>
                                      </p:cBhvr>
                                      <p:to x="100000" y="100000"/>
                                    </p:animScale>
                                    <p:animScale>
                                      <p:cBhvr>
                                        <p:cTn id="84" dur="26">
                                          <p:stCondLst>
                                            <p:cond delay="1808"/>
                                          </p:stCondLst>
                                        </p:cTn>
                                        <p:tgtEl>
                                          <p:spTgt spid="17"/>
                                        </p:tgtEl>
                                      </p:cBhvr>
                                      <p:to x="100000" y="95000"/>
                                    </p:animScale>
                                    <p:animScale>
                                      <p:cBhvr>
                                        <p:cTn id="85" dur="166" decel="50000">
                                          <p:stCondLst>
                                            <p:cond delay="1834"/>
                                          </p:stCondLst>
                                        </p:cTn>
                                        <p:tgtEl>
                                          <p:spTgt spid="17"/>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1000" fill="hold"/>
                                        <p:tgtEl>
                                          <p:spTgt spid="18"/>
                                        </p:tgtEl>
                                        <p:attrNameLst>
                                          <p:attrName>ppt_w</p:attrName>
                                        </p:attrNameLst>
                                      </p:cBhvr>
                                      <p:tavLst>
                                        <p:tav tm="0">
                                          <p:val>
                                            <p:fltVal val="0"/>
                                          </p:val>
                                        </p:tav>
                                        <p:tav tm="100000">
                                          <p:val>
                                            <p:strVal val="#ppt_w"/>
                                          </p:val>
                                        </p:tav>
                                      </p:tavLst>
                                    </p:anim>
                                    <p:anim calcmode="lin" valueType="num">
                                      <p:cBhvr>
                                        <p:cTn id="91" dur="1000" fill="hold"/>
                                        <p:tgtEl>
                                          <p:spTgt spid="18"/>
                                        </p:tgtEl>
                                        <p:attrNameLst>
                                          <p:attrName>ppt_h</p:attrName>
                                        </p:attrNameLst>
                                      </p:cBhvr>
                                      <p:tavLst>
                                        <p:tav tm="0">
                                          <p:val>
                                            <p:fltVal val="0"/>
                                          </p:val>
                                        </p:tav>
                                        <p:tav tm="100000">
                                          <p:val>
                                            <p:strVal val="#ppt_h"/>
                                          </p:val>
                                        </p:tav>
                                      </p:tavLst>
                                    </p:anim>
                                    <p:anim calcmode="lin" valueType="num">
                                      <p:cBhvr>
                                        <p:cTn id="92" dur="1000" fill="hold"/>
                                        <p:tgtEl>
                                          <p:spTgt spid="18"/>
                                        </p:tgtEl>
                                        <p:attrNameLst>
                                          <p:attrName>style.rotation</p:attrName>
                                        </p:attrNameLst>
                                      </p:cBhvr>
                                      <p:tavLst>
                                        <p:tav tm="0">
                                          <p:val>
                                            <p:fltVal val="90"/>
                                          </p:val>
                                        </p:tav>
                                        <p:tav tm="100000">
                                          <p:val>
                                            <p:fltVal val="0"/>
                                          </p:val>
                                        </p:tav>
                                      </p:tavLst>
                                    </p:anim>
                                    <p:animEffect transition="in" filter="fade">
                                      <p:cBhvr>
                                        <p:cTn id="93" dur="10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p:txBody>
          <a:bodyPr/>
          <a:lstStyle/>
          <a:p>
            <a:fld id="{DBA1B0FB-D917-4C8C-928F-313BD683BF39}" type="slidenum">
              <a:rPr lang="en-US" smtClean="0"/>
              <a:pPr/>
              <a:t>7</a:t>
            </a:fld>
            <a:endParaRPr lang="en-US"/>
          </a:p>
        </p:txBody>
      </p:sp>
      <p:sp>
        <p:nvSpPr>
          <p:cNvPr id="8" name="TextBox 7">
            <a:extLst>
              <a:ext uri="{FF2B5EF4-FFF2-40B4-BE49-F238E27FC236}">
                <a16:creationId xmlns:a16="http://schemas.microsoft.com/office/drawing/2014/main" id="{8D8EBF8A-C0B3-E9F3-27A6-20F6D15059ED}"/>
              </a:ext>
            </a:extLst>
          </p:cNvPr>
          <p:cNvSpPr txBox="1"/>
          <p:nvPr/>
        </p:nvSpPr>
        <p:spPr>
          <a:xfrm>
            <a:off x="421640" y="229960"/>
            <a:ext cx="11348720" cy="6427722"/>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CLINICAL FINDINGS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Lamb dysentery include three forms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 Per acute form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Manifested by sudden death without premonitory signs.</a:t>
            </a:r>
          </a:p>
          <a:p>
            <a:pPr marL="457200"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Acute form.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is loss of sucking drive and severe abdominal pain manifested by bleating, stretching, and looking at the abdomen.</a:t>
            </a: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Lambs pass brown, fluid feces sometimes containing blood, and defecation is often accompanied by painful straining.</a:t>
            </a: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Death usually occurs after a period of recumbency and coma and within 24 hours of the onset of illness.</a:t>
            </a:r>
          </a:p>
        </p:txBody>
      </p:sp>
    </p:spTree>
    <p:extLst>
      <p:ext uri="{BB962C8B-B14F-4D97-AF65-F5344CB8AC3E}">
        <p14:creationId xmlns:p14="http://schemas.microsoft.com/office/powerpoint/2010/main" val="2496947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427757" y="937578"/>
            <a:ext cx="6500177" cy="5026342"/>
          </a:xfrm>
        </p:spPr>
        <p:txBody>
          <a:bodyPr/>
          <a:lstStyle/>
          <a:p>
            <a:pPr marL="342900" lvl="0" indent="-342900" algn="just" rtl="0">
              <a:lnSpc>
                <a:spcPct val="150000"/>
              </a:lnSpc>
              <a:buFont typeface="+mj-lt"/>
              <a:buAutoNum type="alphaU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Chronic form.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disease in older lambs is called “pine,” </a:t>
            </a:r>
          </a:p>
          <a:p>
            <a:pPr marL="342900" lvl="0" indent="-342900" algn="just">
              <a:lnSpc>
                <a:spcPct val="150000"/>
              </a:lnSpc>
              <a:spcAft>
                <a:spcPts val="80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Manifests with chronic abdominal pain and reluctance to suck but no diarrhea and is recognized and responds to treatment with specific antiserum.</a:t>
            </a:r>
          </a:p>
          <a:p>
            <a:endParaRPr lang="en-US" dirty="0">
              <a:latin typeface="Times New Roman" panose="02020603050405020304" pitchFamily="18" charset="0"/>
              <a:cs typeface="Times New Roman" panose="02020603050405020304" pitchFamily="18" charset="0"/>
            </a:endParaRPr>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974499" y="811503"/>
            <a:ext cx="4105937" cy="4105937"/>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p:txBody>
          <a:bodyPr/>
          <a:lstStyle/>
          <a:p>
            <a:r>
              <a:rPr lang="en-US"/>
              <a:t>Tuesday, February 2, 20XX</a:t>
            </a:r>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p:txBody>
          <a:bodyPr/>
          <a:lstStyle/>
          <a:p>
            <a:r>
              <a:rPr lang="en-US"/>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395518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2FC2F53-D989-D4FD-665C-40AC7771DC58}"/>
              </a:ext>
            </a:extLst>
          </p:cNvPr>
          <p:cNvSpPr txBox="1"/>
          <p:nvPr/>
        </p:nvSpPr>
        <p:spPr>
          <a:xfrm>
            <a:off x="396240" y="878962"/>
            <a:ext cx="10058400" cy="4006546"/>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Foals with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enterotoxemia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associated with C. perfringens type B or C show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Evidence of severe depression, pronounced toxemia, and marked abdominal pain.</a:t>
            </a:r>
          </a:p>
          <a:p>
            <a:pPr marL="342900" lvl="0" indent="-342900" algn="just">
              <a:lnSpc>
                <a:spcPct val="150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Affected foals are a few days old and have an acute attack of collapse with bloody feces.</a:t>
            </a:r>
          </a:p>
          <a:p>
            <a:pPr marL="342900" lvl="0" indent="-342900" algn="just">
              <a:lnSpc>
                <a:spcPct val="150000"/>
              </a:lnSpc>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Subnormal temperature, fast pulse and respiratory rate, and death within a few hours. Colic may be evidence</a:t>
            </a:r>
          </a:p>
        </p:txBody>
      </p:sp>
    </p:spTree>
    <p:extLst>
      <p:ext uri="{BB962C8B-B14F-4D97-AF65-F5344CB8AC3E}">
        <p14:creationId xmlns:p14="http://schemas.microsoft.com/office/powerpoint/2010/main" val="2979876663"/>
      </p:ext>
    </p:extLst>
  </p:cSld>
  <p:clrMapOvr>
    <a:masterClrMapping/>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84</TotalTime>
  <Words>1118</Words>
  <Application>Microsoft Office PowerPoint</Application>
  <PresentationFormat>Widescreen</PresentationFormat>
  <Paragraphs>105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vt:lpstr>
      <vt:lpstr>Clostridial  Diseases </vt:lpstr>
      <vt:lpstr>PowerPoint Presentation</vt:lpstr>
      <vt:lpstr>PowerPoint Presentation</vt:lpstr>
      <vt:lpstr>PowerPoint Presentation</vt:lpstr>
      <vt:lpstr>PowerPoint Presentation</vt:lpstr>
      <vt:lpstr>Pathogenesis  </vt:lpstr>
      <vt:lpstr>PowerPoint Presentation</vt:lpstr>
      <vt:lpstr>PowerPoint Presentation</vt:lpstr>
      <vt:lpstr>PowerPoint Presentation</vt:lpstr>
      <vt:lpstr>PowerPoint Presentation</vt:lpstr>
      <vt:lpstr>Clostridial enterotoxicosis in dogs Include two form. A. Acute clostridial enterotoxicosis  Typically causes sudden bloody stomach and intestinal inflammation called acute hemorrhagic gastroenteritis.  The most common sign is large-bowel diarrhea with mucus, small amounts of fresh blood, small amounts of stool, and straining to defecate.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Clostridial  Diseases </dc:title>
  <dc:creator>MA19557</dc:creator>
  <cp:lastModifiedBy>MA19557</cp:lastModifiedBy>
  <cp:revision>3</cp:revision>
  <dcterms:created xsi:type="dcterms:W3CDTF">2022-11-25T19:06:38Z</dcterms:created>
  <dcterms:modified xsi:type="dcterms:W3CDTF">2022-12-04T20:15:46Z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